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95" r:id="rId2"/>
    <p:sldId id="288" r:id="rId3"/>
    <p:sldId id="272" r:id="rId4"/>
    <p:sldId id="273" r:id="rId5"/>
    <p:sldId id="270" r:id="rId6"/>
    <p:sldId id="283" r:id="rId7"/>
    <p:sldId id="287" r:id="rId8"/>
    <p:sldId id="284" r:id="rId9"/>
    <p:sldId id="285" r:id="rId10"/>
    <p:sldId id="282" r:id="rId11"/>
    <p:sldId id="278" r:id="rId12"/>
    <p:sldId id="294" r:id="rId13"/>
    <p:sldId id="256" r:id="rId14"/>
    <p:sldId id="289" r:id="rId15"/>
    <p:sldId id="290" r:id="rId16"/>
    <p:sldId id="258" r:id="rId1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0221" autoAdjust="0"/>
    <p:restoredTop sz="94660"/>
  </p:normalViewPr>
  <p:slideViewPr>
    <p:cSldViewPr snapToGrid="0">
      <p:cViewPr varScale="1">
        <p:scale>
          <a:sx n="73" d="100"/>
          <a:sy n="73" d="100"/>
        </p:scale>
        <p:origin x="-906"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1239974-B318-4A45-B9EF-090DB2889255}" type="datetimeFigureOut">
              <a:rPr lang="ru-RU"/>
              <a:pPr>
                <a:defRPr/>
              </a:pPr>
              <a:t>26.05.2014</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E7D1829-FFB1-4FC1-BD11-0E4CAFA5AF79}" type="slidenum">
              <a:rPr lang="ru-RU"/>
              <a:pPr>
                <a:defRPr/>
              </a:pPr>
              <a:t>‹#›</a:t>
            </a:fld>
            <a:endParaRPr lang="ru-RU"/>
          </a:p>
        </p:txBody>
      </p:sp>
    </p:spTree>
    <p:extLst>
      <p:ext uri="{BB962C8B-B14F-4D97-AF65-F5344CB8AC3E}">
        <p14:creationId xmlns:p14="http://schemas.microsoft.com/office/powerpoint/2010/main" xmlns="" val="1538399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F0D38FE-FD4A-47C3-BA61-1445E7EF5DE3}" type="datetimeFigureOut">
              <a:rPr lang="ru-RU"/>
              <a:pPr>
                <a:defRPr/>
              </a:pPr>
              <a:t>26.05.2014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0AA8633-2BE5-4956-94D0-123074EAB5AE}" type="slidenum">
              <a:rPr lang="ru-RU"/>
              <a:pPr>
                <a:defRPr/>
              </a:pPr>
              <a:t>‹#›</a:t>
            </a:fld>
            <a:endParaRPr lang="ru-RU"/>
          </a:p>
        </p:txBody>
      </p:sp>
    </p:spTree>
    <p:extLst>
      <p:ext uri="{BB962C8B-B14F-4D97-AF65-F5344CB8AC3E}">
        <p14:creationId xmlns:p14="http://schemas.microsoft.com/office/powerpoint/2010/main" xmlns="" val="6291425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BA74FF-BF74-43F3-B398-B18B490C0B7D}" type="slidenum">
              <a:rPr lang="ru-RU" smtClean="0">
                <a:latin typeface="Arial" charset="0"/>
                <a:cs typeface="Arial" charset="0"/>
              </a:rPr>
              <a:pPr fontAlgn="base">
                <a:spcBef>
                  <a:spcPct val="0"/>
                </a:spcBef>
                <a:spcAft>
                  <a:spcPct val="0"/>
                </a:spcAft>
              </a:pPr>
              <a:t>10</a:t>
            </a:fld>
            <a:endParaRPr lang="ru-RU" smtClean="0">
              <a:latin typeface="Arial" charset="0"/>
              <a:cs typeface="Arial"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latin typeface="Arial" charset="0"/>
            </a:endParaRPr>
          </a:p>
        </p:txBody>
      </p:sp>
    </p:spTree>
    <p:extLst>
      <p:ext uri="{BB962C8B-B14F-4D97-AF65-F5344CB8AC3E}">
        <p14:creationId xmlns:p14="http://schemas.microsoft.com/office/powerpoint/2010/main" xmlns="" val="1485972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933261B2-F6A6-4786-8073-36F7478AF28D}" type="datetimeFigureOut">
              <a:rPr lang="ru-RU"/>
              <a:pPr>
                <a:defRPr/>
              </a:pPr>
              <a:t>26.05.2014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EEC1858-77EE-4C66-B849-A3AC805F941C}"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BD3596E-A148-49EA-A3E0-F8AA869FE7A1}" type="datetimeFigureOut">
              <a:rPr lang="ru-RU"/>
              <a:pPr>
                <a:defRPr/>
              </a:pPr>
              <a:t>26.05.2014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D1A3B25-5EDA-484B-BD76-7636EBAC6AA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82EF4FC-0DBB-4FA3-9310-786087BF3CB4}" type="datetimeFigureOut">
              <a:rPr lang="ru-RU"/>
              <a:pPr>
                <a:defRPr/>
              </a:pPr>
              <a:t>26.05.2014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0D92722-6160-4AC6-9EF3-C6F9DDFC6D3C}"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DF9FC60-AA1A-45CA-9EF7-B8C9CD3D1AF1}" type="datetimeFigureOut">
              <a:rPr lang="ru-RU"/>
              <a:pPr>
                <a:defRPr/>
              </a:pPr>
              <a:t>26.05.2014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74FD8D6-BBEC-48A2-B0D3-A6DB9A4B41FC}"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EBBDEEB-103A-414B-8DA3-228B0B38C8C1}" type="datetimeFigureOut">
              <a:rPr lang="ru-RU"/>
              <a:pPr>
                <a:defRPr/>
              </a:pPr>
              <a:t>26.05.2014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382651A-7A6F-4D32-BCED-D0EFAD7C709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BAEE8F22-22A4-411D-BC45-2BB1421EF6CF}" type="datetimeFigureOut">
              <a:rPr lang="ru-RU"/>
              <a:pPr>
                <a:defRPr/>
              </a:pPr>
              <a:t>26.05.2014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3591072-8269-4E2A-87AD-6B375C002DE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1C95CB7-A776-4463-93BB-E145DDF16566}" type="datetimeFigureOut">
              <a:rPr lang="ru-RU"/>
              <a:pPr>
                <a:defRPr/>
              </a:pPr>
              <a:t>26.05.2014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BD8C92B2-A3B7-4213-9791-5F6E717D174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A2175BAD-E2AF-482D-8F0F-4927FFE7474E}" type="datetimeFigureOut">
              <a:rPr lang="ru-RU"/>
              <a:pPr>
                <a:defRPr/>
              </a:pPr>
              <a:t>26.05.2014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3012B1D4-A418-498B-B867-365D5B9B8431}"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F7FC6F76-89D8-426F-B502-81609D3F3063}" type="datetimeFigureOut">
              <a:rPr lang="ru-RU"/>
              <a:pPr>
                <a:defRPr/>
              </a:pPr>
              <a:t>26.05.2014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04E648D7-8515-4580-B244-F0139B14804E}"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7D23183-F708-4E0F-8607-BF358760F33E}" type="datetimeFigureOut">
              <a:rPr lang="ru-RU"/>
              <a:pPr>
                <a:defRPr/>
              </a:pPr>
              <a:t>26.05.2014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DF56C99-F9B6-484A-AA34-DE1C5022BFA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4945474-FFEA-41B7-B66C-D34DB93BB638}" type="datetimeFigureOut">
              <a:rPr lang="ru-RU"/>
              <a:pPr>
                <a:defRPr/>
              </a:pPr>
              <a:t>26.05.2014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287BC71-A249-402A-93F0-583EBD64755C}"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C6D501F-DD43-40FF-A842-1C1F5B58FF19}" type="datetimeFigureOut">
              <a:rPr lang="ru-RU"/>
              <a:pPr>
                <a:defRPr/>
              </a:pPr>
              <a:t>26.05.2014</a:t>
            </a:fld>
            <a:endParaRPr lang="ru-RU"/>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7704543-0065-44C9-A82C-DC7471861F5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Рисунок 3"/>
          <p:cNvPicPr>
            <a:picLocks noChangeAspect="1"/>
          </p:cNvPicPr>
          <p:nvPr/>
        </p:nvPicPr>
        <p:blipFill>
          <a:blip r:embed="rId2" cstate="print"/>
          <a:srcRect/>
          <a:stretch>
            <a:fillRect/>
          </a:stretch>
        </p:blipFill>
        <p:spPr bwMode="auto">
          <a:xfrm>
            <a:off x="107950" y="215900"/>
            <a:ext cx="4592638" cy="6489700"/>
          </a:xfrm>
          <a:prstGeom prst="rect">
            <a:avLst/>
          </a:prstGeom>
          <a:noFill/>
          <a:ln w="9525">
            <a:noFill/>
            <a:miter lim="800000"/>
            <a:headEnd/>
            <a:tailEnd/>
          </a:ln>
        </p:spPr>
      </p:pic>
      <p:pic>
        <p:nvPicPr>
          <p:cNvPr id="32770" name="Picture 2"/>
          <p:cNvPicPr>
            <a:picLocks noChangeAspect="1" noChangeArrowheads="1"/>
          </p:cNvPicPr>
          <p:nvPr/>
        </p:nvPicPr>
        <p:blipFill>
          <a:blip r:embed="rId3" cstate="print"/>
          <a:srcRect/>
          <a:stretch>
            <a:fillRect/>
          </a:stretch>
        </p:blipFill>
        <p:spPr bwMode="auto">
          <a:xfrm>
            <a:off x="5219700" y="692150"/>
            <a:ext cx="3240088" cy="4683125"/>
          </a:xfrm>
          <a:prstGeom prst="rect">
            <a:avLst/>
          </a:prstGeom>
          <a:noFill/>
          <a:ln w="9525">
            <a:noFill/>
            <a:miter lim="800000"/>
            <a:headEnd/>
            <a:tailEnd/>
          </a:ln>
        </p:spPr>
      </p:pic>
      <p:sp>
        <p:nvSpPr>
          <p:cNvPr id="5" name="Прямоугольник 4"/>
          <p:cNvSpPr/>
          <p:nvPr/>
        </p:nvSpPr>
        <p:spPr>
          <a:xfrm>
            <a:off x="4427538" y="5505450"/>
            <a:ext cx="4572000" cy="923925"/>
          </a:xfrm>
          <a:prstGeom prst="rect">
            <a:avLst/>
          </a:prstGeom>
        </p:spPr>
        <p:txBody>
          <a:bodyPr>
            <a:spAutoFit/>
          </a:bodyP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mn-lt"/>
                <a:cs typeface="+mn-cs"/>
              </a:rPr>
              <a:t>V.E. Fortov </a:t>
            </a:r>
          </a:p>
          <a:p>
            <a:pPr algn="ctr" fontAlgn="auto">
              <a:spcBef>
                <a:spcPts val="0"/>
              </a:spcBef>
              <a:spcAft>
                <a:spcPts val="0"/>
              </a:spcAft>
              <a:defRPr/>
            </a:pPr>
            <a:r>
              <a:rPr lang="en-US" b="1" dirty="0">
                <a:effectLst>
                  <a:outerShdw blurRad="38100" dist="38100" dir="2700000" algn="tl">
                    <a:srgbClr val="000000">
                      <a:alpha val="43137"/>
                    </a:srgbClr>
                  </a:outerShdw>
                </a:effectLst>
                <a:latin typeface="+mn-lt"/>
                <a:cs typeface="+mn-cs"/>
              </a:rPr>
              <a:t>Academician </a:t>
            </a:r>
          </a:p>
          <a:p>
            <a:pPr algn="ctr" fontAlgn="auto">
              <a:spcBef>
                <a:spcPts val="0"/>
              </a:spcBef>
              <a:spcAft>
                <a:spcPts val="0"/>
              </a:spcAft>
              <a:defRPr/>
            </a:pPr>
            <a:r>
              <a:rPr lang="en-US" b="1" dirty="0">
                <a:effectLst>
                  <a:outerShdw blurRad="38100" dist="38100" dir="2700000" algn="tl">
                    <a:srgbClr val="000000">
                      <a:alpha val="43137"/>
                    </a:srgbClr>
                  </a:outerShdw>
                </a:effectLst>
                <a:latin typeface="+mn-lt"/>
                <a:cs typeface="+mn-cs"/>
              </a:rPr>
              <a:t>President Russian Academy of Sciences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Рисунок 8" descr="2.jpg"/>
          <p:cNvPicPr>
            <a:picLocks noChangeAspect="1"/>
          </p:cNvPicPr>
          <p:nvPr/>
        </p:nvPicPr>
        <p:blipFill rotWithShape="1">
          <a:blip r:embed="rId3" cstate="print">
            <a:grayscl/>
            <a:extLst/>
          </a:blip>
          <a:srcRect t="15084" b="9495"/>
          <a:stretch/>
        </p:blipFill>
        <p:spPr bwMode="auto">
          <a:xfrm>
            <a:off x="5534944" y="369135"/>
            <a:ext cx="3586202" cy="2344833"/>
          </a:xfrm>
          <a:prstGeom prst="rect">
            <a:avLst/>
          </a:prstGeom>
          <a:ln>
            <a:noFill/>
          </a:ln>
          <a:effectLst>
            <a:softEdge rad="112500"/>
          </a:effectLst>
          <a:extLst/>
        </p:spPr>
      </p:pic>
      <p:pic>
        <p:nvPicPr>
          <p:cNvPr id="7175" name="Picture 2" descr="ISMAN 002"/>
          <p:cNvPicPr>
            <a:picLocks noChangeAspect="1" noChangeArrowheads="1"/>
          </p:cNvPicPr>
          <p:nvPr/>
        </p:nvPicPr>
        <p:blipFill rotWithShape="1">
          <a:blip r:embed="rId4" cstate="print">
            <a:grayscl/>
            <a:extLst/>
          </a:blip>
          <a:srcRect l="5206" t="14594" r="2990" b="13124"/>
          <a:stretch/>
        </p:blipFill>
        <p:spPr bwMode="auto">
          <a:xfrm>
            <a:off x="5507093" y="3957219"/>
            <a:ext cx="3624396" cy="2855498"/>
          </a:xfrm>
          <a:prstGeom prst="rect">
            <a:avLst/>
          </a:prstGeom>
          <a:ln>
            <a:noFill/>
          </a:ln>
          <a:effectLst>
            <a:softEdge rad="112500"/>
          </a:effectLst>
          <a:extLst/>
        </p:spPr>
      </p:pic>
      <p:sp>
        <p:nvSpPr>
          <p:cNvPr id="23556" name="Прямоугольник 1"/>
          <p:cNvSpPr>
            <a:spLocks noChangeArrowheads="1"/>
          </p:cNvSpPr>
          <p:nvPr/>
        </p:nvSpPr>
        <p:spPr bwMode="auto">
          <a:xfrm>
            <a:off x="203200" y="4583113"/>
            <a:ext cx="4603750" cy="2041525"/>
          </a:xfrm>
          <a:prstGeom prst="rect">
            <a:avLst/>
          </a:prstGeom>
          <a:noFill/>
          <a:ln w="9525">
            <a:noFill/>
            <a:miter lim="800000"/>
            <a:headEnd/>
            <a:tailEnd/>
          </a:ln>
        </p:spPr>
        <p:txBody>
          <a:bodyPr wrap="none">
            <a:spAutoFit/>
          </a:bodyPr>
          <a:lstStyle/>
          <a:p>
            <a:pPr>
              <a:defRPr/>
            </a:pPr>
            <a:r>
              <a:rPr lang="en-US" sz="3200" b="1">
                <a:effectLst>
                  <a:outerShdw blurRad="38100" dist="38100" dir="2700000" algn="tl">
                    <a:srgbClr val="C0C0C0"/>
                  </a:outerShdw>
                </a:effectLst>
              </a:rPr>
              <a:t>New ISMAN buildings: </a:t>
            </a:r>
          </a:p>
          <a:p>
            <a:pPr>
              <a:buFontTx/>
              <a:buChar char="•"/>
              <a:defRPr/>
            </a:pPr>
            <a:r>
              <a:rPr lang="en-US" sz="3200" b="1">
                <a:effectLst>
                  <a:outerShdw blurRad="38100" dist="38100" dir="2700000" algn="tl">
                    <a:srgbClr val="C0C0C0"/>
                  </a:outerShdw>
                </a:effectLst>
              </a:rPr>
              <a:t> Explosion site </a:t>
            </a:r>
          </a:p>
          <a:p>
            <a:pPr>
              <a:buFontTx/>
              <a:buChar char="•"/>
              <a:defRPr/>
            </a:pPr>
            <a:r>
              <a:rPr lang="en-US" sz="3200" b="1">
                <a:effectLst>
                  <a:outerShdw blurRad="38100" dist="38100" dir="2700000" algn="tl">
                    <a:srgbClr val="C0C0C0"/>
                  </a:outerShdw>
                </a:effectLst>
              </a:rPr>
              <a:t> Dormitory </a:t>
            </a:r>
          </a:p>
          <a:p>
            <a:pPr>
              <a:buFontTx/>
              <a:buChar char="•"/>
              <a:defRPr/>
            </a:pPr>
            <a:r>
              <a:rPr lang="en-US" sz="3200" b="1">
                <a:effectLst>
                  <a:outerShdw blurRad="38100" dist="38100" dir="2700000" algn="tl">
                    <a:srgbClr val="C0C0C0"/>
                  </a:outerShdw>
                </a:effectLst>
              </a:rPr>
              <a:t> Innovative center</a:t>
            </a:r>
            <a:endParaRPr lang="ru-RU" sz="3200" b="1">
              <a:effectLst>
                <a:outerShdw blurRad="38100" dist="38100" dir="2700000" algn="tl">
                  <a:srgbClr val="C0C0C0"/>
                </a:outerShdw>
              </a:effectLst>
            </a:endParaRPr>
          </a:p>
        </p:txBody>
      </p:sp>
      <p:pic>
        <p:nvPicPr>
          <p:cNvPr id="2" name="Picture 7" descr="p1"/>
          <p:cNvPicPr>
            <a:picLocks noChangeAspect="1" noChangeArrowheads="1"/>
          </p:cNvPicPr>
          <p:nvPr/>
        </p:nvPicPr>
        <p:blipFill>
          <a:blip r:embed="rId5" cstate="print"/>
          <a:srcRect/>
          <a:stretch>
            <a:fillRect/>
          </a:stretch>
        </p:blipFill>
        <p:spPr bwMode="auto">
          <a:xfrm>
            <a:off x="69850" y="433388"/>
            <a:ext cx="5453063" cy="3636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blip>
          <a:srcRect l="22001" t="29727" r="8824" b="24055"/>
          <a:stretch/>
        </p:blipFill>
        <p:spPr>
          <a:xfrm>
            <a:off x="563745" y="610059"/>
            <a:ext cx="8129833" cy="4577590"/>
          </a:xfrm>
          <a:prstGeom prst="rect">
            <a:avLst/>
          </a:prstGeom>
          <a:ln>
            <a:noFill/>
          </a:ln>
          <a:effectLst>
            <a:softEdge rad="112500"/>
          </a:effectLst>
        </p:spPr>
      </p:pic>
      <p:sp>
        <p:nvSpPr>
          <p:cNvPr id="25602" name="Прямоугольник 2"/>
          <p:cNvSpPr>
            <a:spLocks noChangeArrowheads="1"/>
          </p:cNvSpPr>
          <p:nvPr/>
        </p:nvSpPr>
        <p:spPr bwMode="auto">
          <a:xfrm>
            <a:off x="71438" y="5411788"/>
            <a:ext cx="9020175" cy="1066800"/>
          </a:xfrm>
          <a:prstGeom prst="rect">
            <a:avLst/>
          </a:prstGeom>
          <a:noFill/>
          <a:ln w="9525">
            <a:noFill/>
            <a:miter lim="800000"/>
            <a:headEnd/>
            <a:tailEnd/>
          </a:ln>
        </p:spPr>
        <p:txBody>
          <a:bodyPr wrap="none">
            <a:spAutoFit/>
          </a:bodyPr>
          <a:lstStyle/>
          <a:p>
            <a:pPr algn="ctr">
              <a:defRPr/>
            </a:pPr>
            <a:r>
              <a:rPr lang="en-US" sz="3200" b="1">
                <a:effectLst>
                  <a:outerShdw blurRad="38100" dist="38100" dir="2700000" algn="tl">
                    <a:srgbClr val="C0C0C0"/>
                  </a:outerShdw>
                </a:effectLst>
              </a:rPr>
              <a:t>Annual school-seminar for younger scientists</a:t>
            </a:r>
          </a:p>
          <a:p>
            <a:pPr algn="ctr">
              <a:defRPr/>
            </a:pPr>
            <a:r>
              <a:rPr lang="en-US" sz="3200" b="1">
                <a:effectLst>
                  <a:outerShdw blurRad="38100" dist="38100" dir="2700000" algn="tl">
                    <a:srgbClr val="C0C0C0"/>
                  </a:outerShdw>
                </a:effectLst>
              </a:rPr>
              <a:t>(ISMAN, Chernogolovka)</a:t>
            </a:r>
            <a:endParaRPr lang="ru-RU" sz="32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Рисунок 3"/>
          <p:cNvPicPr>
            <a:picLocks noChangeAspect="1"/>
          </p:cNvPicPr>
          <p:nvPr/>
        </p:nvPicPr>
        <p:blipFill>
          <a:blip r:embed="rId2" cstate="print"/>
          <a:srcRect/>
          <a:stretch>
            <a:fillRect/>
          </a:stretch>
        </p:blipFill>
        <p:spPr bwMode="auto">
          <a:xfrm>
            <a:off x="4859338" y="333375"/>
            <a:ext cx="4044950" cy="4829175"/>
          </a:xfrm>
          <a:prstGeom prst="rect">
            <a:avLst/>
          </a:prstGeom>
          <a:ln>
            <a:noFill/>
          </a:ln>
          <a:effectLst>
            <a:softEdge rad="112500"/>
          </a:effectLst>
        </p:spPr>
      </p:pic>
      <p:sp>
        <p:nvSpPr>
          <p:cNvPr id="5" name="Прямоугольник 4"/>
          <p:cNvSpPr/>
          <p:nvPr/>
        </p:nvSpPr>
        <p:spPr>
          <a:xfrm>
            <a:off x="5143088" y="5303812"/>
            <a:ext cx="3570208" cy="1354216"/>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EPNM-2008</a:t>
            </a:r>
          </a:p>
          <a:p>
            <a:pPr algn="ctr" fontAlgn="auto">
              <a:spcBef>
                <a:spcPts val="0"/>
              </a:spcBef>
              <a:spcAft>
                <a:spcPts val="0"/>
              </a:spcAft>
              <a:defRPr/>
            </a:pP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Netherlands</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endParaRPr>
          </a:p>
        </p:txBody>
      </p:sp>
      <p:pic>
        <p:nvPicPr>
          <p:cNvPr id="40964" name="Picture 4"/>
          <p:cNvPicPr>
            <a:picLocks noChangeAspect="1" noChangeArrowheads="1"/>
          </p:cNvPicPr>
          <p:nvPr/>
        </p:nvPicPr>
        <p:blipFill>
          <a:blip r:embed="rId3" cstate="print"/>
          <a:srcRect/>
          <a:stretch>
            <a:fillRect/>
          </a:stretch>
        </p:blipFill>
        <p:spPr bwMode="auto">
          <a:xfrm>
            <a:off x="323850" y="1512888"/>
            <a:ext cx="4032250" cy="2695575"/>
          </a:xfrm>
          <a:prstGeom prst="rect">
            <a:avLst/>
          </a:prstGeom>
          <a:ln>
            <a:noFill/>
          </a:ln>
          <a:effectLst>
            <a:softEdge rad="112500"/>
          </a:effectLst>
        </p:spPr>
      </p:pic>
      <p:sp>
        <p:nvSpPr>
          <p:cNvPr id="21509" name="Text Box 5"/>
          <p:cNvSpPr txBox="1">
            <a:spLocks noChangeArrowheads="1"/>
          </p:cNvSpPr>
          <p:nvPr/>
        </p:nvSpPr>
        <p:spPr bwMode="auto">
          <a:xfrm>
            <a:off x="511175" y="4424363"/>
            <a:ext cx="3054350" cy="1431925"/>
          </a:xfrm>
          <a:prstGeom prst="rect">
            <a:avLst/>
          </a:prstGeom>
          <a:noFill/>
          <a:ln w="9525">
            <a:noFill/>
            <a:miter lim="800000"/>
            <a:headEnd/>
            <a:tailEnd/>
          </a:ln>
          <a:effectLst>
            <a:outerShdw dist="107763" dir="2700000" algn="ctr" rotWithShape="0">
              <a:schemeClr val="bg2">
                <a:alpha val="50000"/>
              </a:schemeClr>
            </a:outerShdw>
          </a:effectLst>
        </p:spPr>
        <p:txBody>
          <a:bodyPr wrap="none">
            <a:spAutoFit/>
          </a:bodyPr>
          <a:lstStyle/>
          <a:p>
            <a:pPr algn="ctr">
              <a:defRPr/>
            </a:pPr>
            <a:r>
              <a:rPr lang="en-US" sz="4400" b="1" dirty="0">
                <a:solidFill>
                  <a:srgbClr val="777777"/>
                </a:solidFill>
                <a:effectLst>
                  <a:outerShdw blurRad="38100" dist="38100" dir="2700000" algn="tl">
                    <a:srgbClr val="C0C0C0"/>
                  </a:outerShdw>
                </a:effectLst>
                <a:latin typeface="Franklin Gothic Medium" pitchFamily="34" charset="0"/>
              </a:rPr>
              <a:t>SHS-2002</a:t>
            </a:r>
          </a:p>
          <a:p>
            <a:pPr algn="ctr">
              <a:defRPr/>
            </a:pPr>
            <a:r>
              <a:rPr lang="en-US" sz="4400" b="1" dirty="0">
                <a:solidFill>
                  <a:srgbClr val="777777"/>
                </a:solidFill>
                <a:effectLst>
                  <a:outerShdw blurRad="38100" dist="38100" dir="2700000" algn="tl">
                    <a:srgbClr val="C0C0C0"/>
                  </a:outerShdw>
                </a:effectLst>
                <a:latin typeface="Franklin Gothic Medium" pitchFamily="34" charset="0"/>
              </a:rPr>
              <a:t>Haifa, Israel</a:t>
            </a:r>
            <a:endParaRPr lang="ru-RU" sz="4400" b="1" dirty="0">
              <a:solidFill>
                <a:srgbClr val="777777"/>
              </a:solidFill>
              <a:effectLst>
                <a:outerShdw blurRad="38100" dist="38100" dir="2700000" algn="tl">
                  <a:srgbClr val="C0C0C0"/>
                </a:outerShdw>
              </a:effectLst>
              <a:latin typeface="Franklin Gothic Medium" pitchFamily="34" charset="0"/>
            </a:endParaRPr>
          </a:p>
        </p:txBody>
      </p:sp>
      <p:sp>
        <p:nvSpPr>
          <p:cNvPr id="26630" name="Text Box 6"/>
          <p:cNvSpPr txBox="1">
            <a:spLocks noChangeArrowheads="1"/>
          </p:cNvSpPr>
          <p:nvPr/>
        </p:nvSpPr>
        <p:spPr bwMode="auto">
          <a:xfrm>
            <a:off x="257175" y="585788"/>
            <a:ext cx="4511675" cy="579437"/>
          </a:xfrm>
          <a:prstGeom prst="rect">
            <a:avLst/>
          </a:prstGeom>
          <a:noFill/>
          <a:ln w="9525">
            <a:noFill/>
            <a:miter lim="800000"/>
            <a:headEnd/>
            <a:tailEnd/>
          </a:ln>
          <a:effectLst/>
        </p:spPr>
        <p:txBody>
          <a:bodyPr wrap="none">
            <a:spAutoFit/>
          </a:bodyPr>
          <a:lstStyle/>
          <a:p>
            <a:pPr>
              <a:defRPr/>
            </a:pPr>
            <a:r>
              <a:rPr lang="en-US" sz="3200" b="1">
                <a:effectLst>
                  <a:outerShdw blurRad="38100" dist="38100" dir="2700000" algn="tl">
                    <a:srgbClr val="C0C0C0"/>
                  </a:outerShdw>
                </a:effectLst>
              </a:rPr>
              <a:t>International meetings</a:t>
            </a:r>
            <a:endParaRPr lang="ru-RU" sz="32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Прямоугольник 2"/>
          <p:cNvSpPr>
            <a:spLocks noChangeArrowheads="1"/>
          </p:cNvSpPr>
          <p:nvPr/>
        </p:nvSpPr>
        <p:spPr bwMode="auto">
          <a:xfrm>
            <a:off x="4843463" y="1250950"/>
            <a:ext cx="4430712" cy="1917700"/>
          </a:xfrm>
          <a:prstGeom prst="rect">
            <a:avLst/>
          </a:prstGeom>
          <a:noFill/>
          <a:ln w="9525">
            <a:noFill/>
            <a:miter lim="800000"/>
            <a:headEnd/>
            <a:tailEnd/>
          </a:ln>
        </p:spPr>
        <p:txBody>
          <a:bodyPr>
            <a:spAutoFit/>
          </a:bodyPr>
          <a:lstStyle/>
          <a:p>
            <a:pPr algn="ctr">
              <a:defRPr/>
            </a:pPr>
            <a:r>
              <a:rPr lang="en-US" sz="2400" b="1">
                <a:effectLst>
                  <a:outerShdw blurRad="38100" dist="38100" dir="2700000" algn="tl">
                    <a:srgbClr val="C0C0C0"/>
                  </a:outerShdw>
                </a:effectLst>
              </a:rPr>
              <a:t>International Workshop on Explosion/Combustion-Assisted Production </a:t>
            </a:r>
          </a:p>
          <a:p>
            <a:pPr algn="ctr">
              <a:defRPr/>
            </a:pPr>
            <a:r>
              <a:rPr lang="en-US" sz="2400" b="1">
                <a:effectLst>
                  <a:outerShdw blurRad="38100" dist="38100" dir="2700000" algn="tl">
                    <a:srgbClr val="C0C0C0"/>
                  </a:outerShdw>
                </a:effectLst>
              </a:rPr>
              <a:t>of New Materials </a:t>
            </a:r>
          </a:p>
          <a:p>
            <a:pPr algn="ctr">
              <a:defRPr/>
            </a:pPr>
            <a:r>
              <a:rPr lang="en-US" sz="2400" b="1">
                <a:effectLst>
                  <a:outerShdw blurRad="38100" dist="38100" dir="2700000" algn="tl">
                    <a:srgbClr val="C0C0C0"/>
                  </a:outerShdw>
                </a:effectLst>
              </a:rPr>
              <a:t>(Svetlogorsk, Russia, 2011)</a:t>
            </a:r>
            <a:endParaRPr lang="ru-RU" sz="2400" b="1">
              <a:effectLst>
                <a:outerShdw blurRad="38100" dist="38100" dir="2700000" algn="tl">
                  <a:srgbClr val="C0C0C0"/>
                </a:outerShdw>
              </a:effectLst>
            </a:endParaRPr>
          </a:p>
        </p:txBody>
      </p:sp>
      <p:sp>
        <p:nvSpPr>
          <p:cNvPr id="27650" name="Rectangle 3"/>
          <p:cNvSpPr>
            <a:spLocks/>
          </p:cNvSpPr>
          <p:nvPr/>
        </p:nvSpPr>
        <p:spPr bwMode="auto">
          <a:xfrm>
            <a:off x="95250" y="4064000"/>
            <a:ext cx="8853488" cy="2341563"/>
          </a:xfrm>
          <a:prstGeom prst="rect">
            <a:avLst/>
          </a:prstGeom>
          <a:noFill/>
          <a:ln w="9525">
            <a:noFill/>
            <a:miter lim="800000"/>
            <a:headEnd/>
            <a:tailEnd/>
          </a:ln>
        </p:spPr>
        <p:txBody>
          <a:bodyPr/>
          <a:lstStyle/>
          <a:p>
            <a:pPr marL="228600" indent="-228600" algn="just">
              <a:lnSpc>
                <a:spcPct val="90000"/>
              </a:lnSpc>
              <a:spcBef>
                <a:spcPts val="1000"/>
              </a:spcBef>
              <a:buFont typeface="Arial" charset="0"/>
              <a:buChar char="•"/>
              <a:defRPr/>
            </a:pPr>
            <a:r>
              <a:rPr lang="ru-RU" sz="2000" b="1">
                <a:effectLst>
                  <a:outerShdw blurRad="38100" dist="38100" dir="2700000" algn="tl">
                    <a:srgbClr val="C0C0C0"/>
                  </a:outerShdw>
                </a:effectLst>
              </a:rPr>
              <a:t>In the 2000s, Yury Gordopolov resumed the tradition of regular international forums on shock waves—such as High-Energy-Rate Fabrication (HERF), Shock-Wave and High-Strain-Rate Phenomena (EXPLOMET), and International Symposia in Czechoslovakia—and organized, in continuation of this tradition, the VIII International Symposium on Application of Explosion to Preparation of New Materials (Moscow, 2006), first in the </a:t>
            </a:r>
            <a:r>
              <a:rPr lang="en-US" sz="2000" b="1">
                <a:effectLst>
                  <a:outerShdw blurRad="38100" dist="38100" dir="2700000" algn="tl">
                    <a:srgbClr val="C0C0C0"/>
                  </a:outerShdw>
                </a:effectLst>
              </a:rPr>
              <a:t>new </a:t>
            </a:r>
            <a:r>
              <a:rPr lang="ru-RU" sz="2000" b="1">
                <a:effectLst>
                  <a:outerShdw blurRad="38100" dist="38100" dir="2700000" algn="tl">
                    <a:srgbClr val="C0C0C0"/>
                  </a:outerShdw>
                </a:effectLst>
              </a:rPr>
              <a:t>EPNM series.</a:t>
            </a:r>
          </a:p>
        </p:txBody>
      </p:sp>
      <p:pic>
        <p:nvPicPr>
          <p:cNvPr id="30725" name="Рисунок 1"/>
          <p:cNvPicPr>
            <a:picLocks noChangeAspect="1"/>
          </p:cNvPicPr>
          <p:nvPr/>
        </p:nvPicPr>
        <p:blipFill>
          <a:blip r:embed="rId2" cstate="print"/>
          <a:srcRect/>
          <a:stretch>
            <a:fillRect/>
          </a:stretch>
        </p:blipFill>
        <p:spPr bwMode="auto">
          <a:xfrm>
            <a:off x="107950" y="293688"/>
            <a:ext cx="4930775" cy="327501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noChangeArrowheads="1"/>
          </p:cNvPicPr>
          <p:nvPr/>
        </p:nvPicPr>
        <p:blipFill>
          <a:blip r:embed="rId2" cstate="print"/>
          <a:srcRect/>
          <a:stretch>
            <a:fillRect/>
          </a:stretch>
        </p:blipFill>
        <p:spPr bwMode="auto">
          <a:xfrm>
            <a:off x="4427537" y="0"/>
            <a:ext cx="4608513" cy="2462212"/>
          </a:xfrm>
          <a:prstGeom prst="rect">
            <a:avLst/>
          </a:prstGeom>
          <a:ln>
            <a:noFill/>
          </a:ln>
          <a:effectLst>
            <a:softEdge rad="112500"/>
          </a:effectLst>
        </p:spPr>
      </p:pic>
      <p:pic>
        <p:nvPicPr>
          <p:cNvPr id="34819" name="Picture 6"/>
          <p:cNvPicPr>
            <a:picLocks noChangeAspect="1" noChangeArrowheads="1"/>
          </p:cNvPicPr>
          <p:nvPr/>
        </p:nvPicPr>
        <p:blipFill>
          <a:blip r:embed="rId3" cstate="print"/>
          <a:srcRect/>
          <a:stretch>
            <a:fillRect/>
          </a:stretch>
        </p:blipFill>
        <p:spPr bwMode="auto">
          <a:xfrm>
            <a:off x="4525963" y="3357563"/>
            <a:ext cx="4618037" cy="3086100"/>
          </a:xfrm>
          <a:prstGeom prst="rect">
            <a:avLst/>
          </a:prstGeom>
          <a:ln>
            <a:noFill/>
          </a:ln>
          <a:effectLst>
            <a:softEdge rad="112500"/>
          </a:effectLst>
        </p:spPr>
      </p:pic>
      <p:pic>
        <p:nvPicPr>
          <p:cNvPr id="34820" name="Picture 8"/>
          <p:cNvPicPr>
            <a:picLocks noChangeAspect="1" noChangeArrowheads="1"/>
          </p:cNvPicPr>
          <p:nvPr/>
        </p:nvPicPr>
        <p:blipFill rotWithShape="1">
          <a:blip r:embed="rId4" cstate="print"/>
          <a:srcRect t="7828" r="3921" b="22149"/>
          <a:stretch/>
        </p:blipFill>
        <p:spPr bwMode="auto">
          <a:xfrm>
            <a:off x="90152" y="2346326"/>
            <a:ext cx="4946404" cy="2704564"/>
          </a:xfrm>
          <a:prstGeom prst="rect">
            <a:avLst/>
          </a:prstGeom>
          <a:ln>
            <a:noFill/>
          </a:ln>
          <a:effectLst>
            <a:softEdge rad="112500"/>
          </a:effectLst>
        </p:spPr>
      </p:pic>
      <p:sp>
        <p:nvSpPr>
          <p:cNvPr id="28676" name="Text Box 5"/>
          <p:cNvSpPr txBox="1">
            <a:spLocks noChangeArrowheads="1"/>
          </p:cNvSpPr>
          <p:nvPr/>
        </p:nvSpPr>
        <p:spPr bwMode="auto">
          <a:xfrm>
            <a:off x="3971925" y="6400800"/>
            <a:ext cx="7007225" cy="457200"/>
          </a:xfrm>
          <a:prstGeom prst="rect">
            <a:avLst/>
          </a:prstGeom>
          <a:noFill/>
          <a:ln w="9525">
            <a:noFill/>
            <a:miter lim="800000"/>
            <a:headEnd/>
            <a:tailEnd/>
          </a:ln>
        </p:spPr>
        <p:txBody>
          <a:bodyPr>
            <a:spAutoFit/>
          </a:bodyPr>
          <a:lstStyle/>
          <a:p>
            <a:r>
              <a:rPr lang="en-US" sz="2400" b="1"/>
              <a:t>Andrey Deribas, Yury Gordopolov</a:t>
            </a:r>
            <a:endParaRPr lang="ru-RU" sz="2400" b="1"/>
          </a:p>
        </p:txBody>
      </p:sp>
      <p:sp>
        <p:nvSpPr>
          <p:cNvPr id="28677" name="Text Box 6"/>
          <p:cNvSpPr txBox="1">
            <a:spLocks noChangeArrowheads="1"/>
          </p:cNvSpPr>
          <p:nvPr/>
        </p:nvSpPr>
        <p:spPr bwMode="auto">
          <a:xfrm>
            <a:off x="155575" y="5083175"/>
            <a:ext cx="5694363" cy="457200"/>
          </a:xfrm>
          <a:prstGeom prst="rect">
            <a:avLst/>
          </a:prstGeom>
          <a:noFill/>
          <a:ln w="9525">
            <a:noFill/>
            <a:miter lim="800000"/>
            <a:headEnd/>
            <a:tailEnd/>
          </a:ln>
        </p:spPr>
        <p:txBody>
          <a:bodyPr>
            <a:spAutoFit/>
          </a:bodyPr>
          <a:lstStyle/>
          <a:p>
            <a:r>
              <a:rPr lang="en-US" sz="2400" b="1"/>
              <a:t>Academician Vladimir Fortov</a:t>
            </a:r>
            <a:endParaRPr lang="ru-RU" sz="2400" b="1"/>
          </a:p>
        </p:txBody>
      </p:sp>
      <p:sp>
        <p:nvSpPr>
          <p:cNvPr id="34823" name="Text Box 7"/>
          <p:cNvSpPr txBox="1">
            <a:spLocks noChangeArrowheads="1"/>
          </p:cNvSpPr>
          <p:nvPr/>
        </p:nvSpPr>
        <p:spPr bwMode="auto">
          <a:xfrm>
            <a:off x="854075" y="352425"/>
            <a:ext cx="2605088" cy="1098550"/>
          </a:xfrm>
          <a:prstGeom prst="rect">
            <a:avLst/>
          </a:prstGeom>
          <a:noFill/>
          <a:ln w="9525">
            <a:noFill/>
            <a:miter lim="800000"/>
            <a:headEnd/>
            <a:tailEnd/>
          </a:ln>
          <a:effectLst/>
        </p:spPr>
        <p:txBody>
          <a:bodyPr wrap="none">
            <a:spAutoFit/>
          </a:bodyPr>
          <a:lstStyle/>
          <a:p>
            <a:pPr>
              <a:defRPr/>
            </a:pPr>
            <a:r>
              <a:rPr lang="en-US" sz="6600" b="1" dirty="0">
                <a:effectLst>
                  <a:outerShdw blurRad="38100" dist="38100" dir="2700000" algn="tl">
                    <a:srgbClr val="C0C0C0"/>
                  </a:outerShdw>
                </a:effectLst>
              </a:rPr>
              <a:t>EPNM</a:t>
            </a:r>
            <a:endParaRPr lang="ru-RU" sz="6600" b="1"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cstate="print"/>
          <a:srcRect/>
          <a:stretch>
            <a:fillRect/>
          </a:stretch>
        </p:blipFill>
        <p:spPr bwMode="auto">
          <a:xfrm>
            <a:off x="945547" y="3318927"/>
            <a:ext cx="5800725" cy="2527300"/>
          </a:xfrm>
          <a:prstGeom prst="rect">
            <a:avLst/>
          </a:prstGeom>
          <a:ln>
            <a:noFill/>
          </a:ln>
          <a:effectLst>
            <a:softEdge rad="112500"/>
          </a:effectLst>
        </p:spPr>
      </p:pic>
      <p:pic>
        <p:nvPicPr>
          <p:cNvPr id="35843" name="Picture 5"/>
          <p:cNvPicPr>
            <a:picLocks noChangeAspect="1" noChangeArrowheads="1"/>
          </p:cNvPicPr>
          <p:nvPr/>
        </p:nvPicPr>
        <p:blipFill>
          <a:blip r:embed="rId3" cstate="print"/>
          <a:srcRect/>
          <a:stretch>
            <a:fillRect/>
          </a:stretch>
        </p:blipFill>
        <p:spPr bwMode="auto">
          <a:xfrm>
            <a:off x="4976813" y="381001"/>
            <a:ext cx="3092450" cy="4464050"/>
          </a:xfrm>
          <a:prstGeom prst="rect">
            <a:avLst/>
          </a:prstGeom>
          <a:ln>
            <a:noFill/>
          </a:ln>
          <a:effectLst>
            <a:softEdge rad="112500"/>
          </a:effectLst>
        </p:spPr>
      </p:pic>
      <p:pic>
        <p:nvPicPr>
          <p:cNvPr id="35844" name="Picture 6"/>
          <p:cNvPicPr>
            <a:picLocks noChangeAspect="1" noChangeArrowheads="1"/>
          </p:cNvPicPr>
          <p:nvPr/>
        </p:nvPicPr>
        <p:blipFill>
          <a:blip r:embed="rId4" cstate="print"/>
          <a:srcRect/>
          <a:stretch>
            <a:fillRect/>
          </a:stretch>
        </p:blipFill>
        <p:spPr bwMode="auto">
          <a:xfrm>
            <a:off x="146453" y="441326"/>
            <a:ext cx="4676776" cy="2679700"/>
          </a:xfrm>
          <a:prstGeom prst="rect">
            <a:avLst/>
          </a:prstGeom>
          <a:ln>
            <a:noFill/>
          </a:ln>
          <a:effectLst>
            <a:softEdge rad="112500"/>
          </a:effectLst>
        </p:spPr>
      </p:pic>
      <p:sp>
        <p:nvSpPr>
          <p:cNvPr id="29700" name="Text Box 5"/>
          <p:cNvSpPr txBox="1">
            <a:spLocks noChangeArrowheads="1"/>
          </p:cNvSpPr>
          <p:nvPr/>
        </p:nvSpPr>
        <p:spPr bwMode="auto">
          <a:xfrm>
            <a:off x="1238250" y="6021388"/>
            <a:ext cx="4479925" cy="457200"/>
          </a:xfrm>
          <a:prstGeom prst="rect">
            <a:avLst/>
          </a:prstGeom>
          <a:noFill/>
          <a:ln w="9525">
            <a:noFill/>
            <a:miter lim="800000"/>
            <a:headEnd/>
            <a:tailEnd/>
          </a:ln>
        </p:spPr>
        <p:txBody>
          <a:bodyPr wrap="none">
            <a:spAutoFit/>
          </a:bodyPr>
          <a:lstStyle/>
          <a:p>
            <a:pPr>
              <a:defRPr/>
            </a:pPr>
            <a:r>
              <a:rPr lang="en-US" sz="2400" b="1">
                <a:effectLst>
                  <a:outerShdw blurRad="38100" dist="38100" dir="2700000" algn="tl">
                    <a:srgbClr val="C0C0C0"/>
                  </a:outerShdw>
                </a:effectLst>
              </a:rPr>
              <a:t>Erik Carton, Yurii Gordopolov</a:t>
            </a:r>
            <a:endParaRPr lang="ru-RU" sz="2400" b="1">
              <a:effectLst>
                <a:outerShdw blurRad="38100" dist="38100" dir="2700000" algn="tl">
                  <a:srgbClr val="C0C0C0"/>
                </a:outerShdw>
              </a:effectLst>
            </a:endParaRPr>
          </a:p>
        </p:txBody>
      </p:sp>
      <p:sp>
        <p:nvSpPr>
          <p:cNvPr id="35846" name="Text Box 6"/>
          <p:cNvSpPr txBox="1">
            <a:spLocks noChangeArrowheads="1"/>
          </p:cNvSpPr>
          <p:nvPr/>
        </p:nvSpPr>
        <p:spPr bwMode="auto">
          <a:xfrm>
            <a:off x="6864350" y="4949825"/>
            <a:ext cx="1798638" cy="762000"/>
          </a:xfrm>
          <a:prstGeom prst="rect">
            <a:avLst/>
          </a:prstGeom>
          <a:noFill/>
          <a:ln w="9525">
            <a:noFill/>
            <a:miter lim="800000"/>
            <a:headEnd/>
            <a:tailEnd/>
          </a:ln>
          <a:effectLst/>
        </p:spPr>
        <p:txBody>
          <a:bodyPr wrap="none">
            <a:spAutoFit/>
          </a:bodyPr>
          <a:lstStyle/>
          <a:p>
            <a:pPr>
              <a:defRPr/>
            </a:pPr>
            <a:r>
              <a:rPr lang="en-US" sz="4400" b="1">
                <a:effectLst>
                  <a:outerShdw blurRad="38100" dist="38100" dir="2700000" algn="tl">
                    <a:srgbClr val="C0C0C0"/>
                  </a:outerShdw>
                </a:effectLst>
              </a:rPr>
              <a:t>EPNM</a:t>
            </a:r>
            <a:endParaRPr lang="ru-RU" sz="44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pic>
        <p:nvPicPr>
          <p:cNvPr id="30722" name="Рисунок 1"/>
          <p:cNvPicPr>
            <a:picLocks noChangeAspect="1" noChangeArrowheads="1"/>
          </p:cNvPicPr>
          <p:nvPr/>
        </p:nvPicPr>
        <p:blipFill>
          <a:blip r:embed="rId2" cstate="print">
            <a:lum bright="20000"/>
          </a:blip>
          <a:srcRect/>
          <a:stretch>
            <a:fillRect/>
          </a:stretch>
        </p:blipFill>
        <p:spPr bwMode="auto">
          <a:xfrm>
            <a:off x="2411413" y="623888"/>
            <a:ext cx="4291012" cy="4741862"/>
          </a:xfrm>
          <a:prstGeom prst="rect">
            <a:avLst/>
          </a:prstGeom>
          <a:noFill/>
          <a:ln w="9525">
            <a:noFill/>
            <a:miter lim="800000"/>
            <a:headEnd/>
            <a:tailEnd/>
          </a:ln>
        </p:spPr>
      </p:pic>
      <p:sp>
        <p:nvSpPr>
          <p:cNvPr id="13317" name="Text Box 5"/>
          <p:cNvSpPr txBox="1">
            <a:spLocks noChangeArrowheads="1"/>
          </p:cNvSpPr>
          <p:nvPr/>
        </p:nvSpPr>
        <p:spPr bwMode="auto">
          <a:xfrm>
            <a:off x="1979613" y="5786438"/>
            <a:ext cx="5264150" cy="641350"/>
          </a:xfrm>
          <a:prstGeom prst="rect">
            <a:avLst/>
          </a:prstGeom>
          <a:noFill/>
          <a:ln w="9525">
            <a:noFill/>
            <a:miter lim="800000"/>
            <a:headEnd/>
            <a:tailEnd/>
          </a:ln>
          <a:effectLst/>
        </p:spPr>
        <p:txBody>
          <a:bodyPr wrap="none">
            <a:spAutoFit/>
          </a:bodyPr>
          <a:lstStyle/>
          <a:p>
            <a:pPr>
              <a:defRPr/>
            </a:pPr>
            <a:r>
              <a:rPr lang="en-US" sz="3600" b="1">
                <a:solidFill>
                  <a:schemeClr val="bg1"/>
                </a:solidFill>
                <a:effectLst>
                  <a:outerShdw blurRad="38100" dist="38100" dir="2700000" algn="tl">
                    <a:srgbClr val="000000"/>
                  </a:outerShdw>
                </a:effectLst>
              </a:rPr>
              <a:t>12.12.1948 – 14.06.2012</a:t>
            </a:r>
            <a:endParaRPr lang="ru-RU" sz="3600" b="1">
              <a:solidFill>
                <a:schemeClr val="bg1"/>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Рисунок 3"/>
          <p:cNvPicPr>
            <a:picLocks noChangeAspect="1"/>
          </p:cNvPicPr>
          <p:nvPr/>
        </p:nvPicPr>
        <p:blipFill>
          <a:blip r:embed="rId2" cstate="print"/>
          <a:srcRect/>
          <a:stretch>
            <a:fillRect/>
          </a:stretch>
        </p:blipFill>
        <p:spPr bwMode="auto">
          <a:xfrm>
            <a:off x="2771775" y="333375"/>
            <a:ext cx="3948113" cy="4176713"/>
          </a:xfrm>
          <a:prstGeom prst="rect">
            <a:avLst/>
          </a:prstGeom>
          <a:noFill/>
          <a:ln w="28575">
            <a:solidFill>
              <a:schemeClr val="bg1"/>
            </a:solidFill>
            <a:miter lim="800000"/>
            <a:headEnd/>
            <a:tailEnd/>
          </a:ln>
        </p:spPr>
      </p:pic>
      <p:sp>
        <p:nvSpPr>
          <p:cNvPr id="13315" name="Rectangle 3"/>
          <p:cNvSpPr>
            <a:spLocks noChangeArrowheads="1"/>
          </p:cNvSpPr>
          <p:nvPr/>
        </p:nvSpPr>
        <p:spPr bwMode="auto">
          <a:xfrm>
            <a:off x="611188" y="5214938"/>
            <a:ext cx="7989887" cy="1311275"/>
          </a:xfrm>
          <a:prstGeom prst="rect">
            <a:avLst/>
          </a:prstGeom>
          <a:noFill/>
          <a:ln w="9525">
            <a:noFill/>
            <a:miter lim="800000"/>
            <a:headEnd/>
            <a:tailEnd/>
          </a:ln>
          <a:effectLst/>
        </p:spPr>
        <p:txBody>
          <a:bodyPr anchor="ctr">
            <a:spAutoFit/>
          </a:bodyPr>
          <a:lstStyle/>
          <a:p>
            <a:pPr algn="ctr">
              <a:defRPr/>
            </a:pPr>
            <a:r>
              <a:rPr lang="en-US" sz="3200" b="1">
                <a:effectLst>
                  <a:outerShdw blurRad="38100" dist="38100" dir="2700000" algn="tl">
                    <a:srgbClr val="C0C0C0"/>
                  </a:outerShdw>
                </a:effectLst>
              </a:rPr>
              <a:t>Prof. Yury Aleksandrovich Gorgopolov </a:t>
            </a:r>
          </a:p>
          <a:p>
            <a:pPr algn="ctr">
              <a:defRPr/>
            </a:pPr>
            <a:endParaRPr lang="ru-RU" sz="1200" b="1">
              <a:effectLst>
                <a:outerShdw blurRad="38100" dist="38100" dir="2700000" algn="tl">
                  <a:srgbClr val="C0C0C0"/>
                </a:outerShdw>
              </a:effectLst>
            </a:endParaRPr>
          </a:p>
          <a:p>
            <a:pPr algn="ctr">
              <a:defRPr/>
            </a:pPr>
            <a:r>
              <a:rPr lang="en-US" b="1"/>
              <a:t>World-famous scientist in the field of modification, synthesis, </a:t>
            </a:r>
            <a:endParaRPr lang="ru-RU" b="1"/>
          </a:p>
          <a:p>
            <a:pPr algn="ctr">
              <a:defRPr/>
            </a:pPr>
            <a:r>
              <a:rPr lang="en-US" b="1"/>
              <a:t>and explosive welding of materials</a:t>
            </a:r>
            <a:r>
              <a:rPr lang="en-US"/>
              <a:t> </a:t>
            </a:r>
          </a:p>
        </p:txBody>
      </p:sp>
      <p:sp>
        <p:nvSpPr>
          <p:cNvPr id="13317" name="Text Box 5"/>
          <p:cNvSpPr txBox="1">
            <a:spLocks noChangeArrowheads="1"/>
          </p:cNvSpPr>
          <p:nvPr/>
        </p:nvSpPr>
        <p:spPr bwMode="auto">
          <a:xfrm>
            <a:off x="3011488" y="4508500"/>
            <a:ext cx="3576637"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C0C0C0"/>
                  </a:outerShdw>
                </a:effectLst>
              </a:rPr>
              <a:t>12.12.1948 – 14.06.2012</a:t>
            </a:r>
            <a:endParaRPr lang="ru-RU" sz="24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blip>
          <a:stretch>
            <a:fillRect/>
          </a:stretch>
        </p:blipFill>
        <p:spPr>
          <a:xfrm>
            <a:off x="949413" y="373486"/>
            <a:ext cx="7283203" cy="5402688"/>
          </a:xfrm>
          <a:prstGeom prst="rect">
            <a:avLst/>
          </a:prstGeom>
          <a:ln>
            <a:noFill/>
          </a:ln>
          <a:effectLst>
            <a:softEdge rad="112500"/>
          </a:effectLst>
        </p:spPr>
      </p:pic>
      <p:sp>
        <p:nvSpPr>
          <p:cNvPr id="3" name="Rectangle 3"/>
          <p:cNvSpPr>
            <a:spLocks noChangeArrowheads="1"/>
          </p:cNvSpPr>
          <p:nvPr/>
        </p:nvSpPr>
        <p:spPr bwMode="auto">
          <a:xfrm>
            <a:off x="3079750" y="5835650"/>
            <a:ext cx="3168650" cy="641350"/>
          </a:xfrm>
          <a:prstGeom prst="rect">
            <a:avLst/>
          </a:prstGeom>
          <a:noFill/>
          <a:ln w="9525">
            <a:noFill/>
            <a:miter lim="800000"/>
            <a:headEnd/>
            <a:tailEnd/>
          </a:ln>
          <a:effectLst/>
        </p:spPr>
        <p:txBody>
          <a:bodyPr anchor="ctr">
            <a:spAutoFit/>
          </a:bodyPr>
          <a:lstStyle/>
          <a:p>
            <a:pPr algn="ctr">
              <a:defRPr/>
            </a:pPr>
            <a:r>
              <a:rPr lang="en-US" sz="3600" b="1">
                <a:effectLst>
                  <a:outerShdw blurRad="38100" dist="38100" dir="2700000" algn="tl">
                    <a:srgbClr val="C0C0C0"/>
                  </a:outerShdw>
                </a:effectLst>
              </a:rPr>
              <a:t>The family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blip>
          <a:stretch>
            <a:fillRect/>
          </a:stretch>
        </p:blipFill>
        <p:spPr>
          <a:xfrm>
            <a:off x="1989399" y="232176"/>
            <a:ext cx="3867240" cy="5273899"/>
          </a:xfrm>
          <a:prstGeom prst="rect">
            <a:avLst/>
          </a:prstGeom>
          <a:ln>
            <a:noFill/>
          </a:ln>
          <a:effectLst>
            <a:softEdge rad="112500"/>
          </a:effectLst>
        </p:spPr>
      </p:pic>
      <p:sp>
        <p:nvSpPr>
          <p:cNvPr id="17410" name="Прямоугольник 2"/>
          <p:cNvSpPr>
            <a:spLocks noChangeArrowheads="1"/>
          </p:cNvSpPr>
          <p:nvPr/>
        </p:nvSpPr>
        <p:spPr bwMode="auto">
          <a:xfrm>
            <a:off x="808038" y="5530850"/>
            <a:ext cx="7646987" cy="1190625"/>
          </a:xfrm>
          <a:prstGeom prst="rect">
            <a:avLst/>
          </a:prstGeom>
          <a:noFill/>
          <a:ln w="9525">
            <a:noFill/>
            <a:miter lim="800000"/>
            <a:headEnd/>
            <a:tailEnd/>
          </a:ln>
        </p:spPr>
        <p:txBody>
          <a:bodyPr>
            <a:spAutoFit/>
          </a:bodyPr>
          <a:lstStyle/>
          <a:p>
            <a:pPr algn="ctr">
              <a:defRPr/>
            </a:pPr>
            <a:r>
              <a:rPr lang="en-US" sz="3600" b="1">
                <a:effectLst>
                  <a:outerShdw blurRad="38100" dist="38100" dir="2700000" algn="tl">
                    <a:srgbClr val="C0C0C0"/>
                  </a:outerShdw>
                </a:effectLst>
              </a:rPr>
              <a:t>High-school graduate </a:t>
            </a:r>
          </a:p>
          <a:p>
            <a:pPr algn="ctr">
              <a:defRPr/>
            </a:pPr>
            <a:r>
              <a:rPr lang="en-US" sz="3600" b="1">
                <a:effectLst>
                  <a:outerShdw blurRad="38100" dist="38100" dir="2700000" algn="tl">
                    <a:srgbClr val="C0C0C0"/>
                  </a:outerShdw>
                </a:effectLst>
              </a:rPr>
              <a:t>(Kaliningrad–Königsberg, 1966)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blip>
          <a:srcRect r="2684" b="4007"/>
          <a:stretch/>
        </p:blipFill>
        <p:spPr>
          <a:xfrm>
            <a:off x="2894" y="115627"/>
            <a:ext cx="4839702" cy="4096122"/>
          </a:xfrm>
          <a:prstGeom prst="rect">
            <a:avLst/>
          </a:prstGeom>
          <a:ln>
            <a:noFill/>
          </a:ln>
          <a:effectLst>
            <a:softEdge rad="112500"/>
          </a:effectLst>
        </p:spPr>
      </p:pic>
      <p:sp>
        <p:nvSpPr>
          <p:cNvPr id="18434" name="Прямоугольник 2"/>
          <p:cNvSpPr>
            <a:spLocks noChangeArrowheads="1"/>
          </p:cNvSpPr>
          <p:nvPr/>
        </p:nvSpPr>
        <p:spPr bwMode="auto">
          <a:xfrm>
            <a:off x="4727575" y="1638300"/>
            <a:ext cx="4416425" cy="1373188"/>
          </a:xfrm>
          <a:prstGeom prst="rect">
            <a:avLst/>
          </a:prstGeom>
          <a:noFill/>
          <a:ln w="9525">
            <a:noFill/>
            <a:miter lim="800000"/>
            <a:headEnd/>
            <a:tailEnd/>
          </a:ln>
        </p:spPr>
        <p:txBody>
          <a:bodyPr wrap="none">
            <a:spAutoFit/>
          </a:bodyPr>
          <a:lstStyle/>
          <a:p>
            <a:pPr algn="ctr">
              <a:defRPr/>
            </a:pPr>
            <a:r>
              <a:rPr lang="en-US" sz="2800" b="1">
                <a:effectLst>
                  <a:outerShdw blurRad="38100" dist="38100" dir="2700000" algn="tl">
                    <a:srgbClr val="C0C0C0"/>
                  </a:outerShdw>
                </a:effectLst>
              </a:rPr>
              <a:t>Third-year student </a:t>
            </a:r>
          </a:p>
          <a:p>
            <a:pPr algn="ctr">
              <a:defRPr/>
            </a:pPr>
            <a:r>
              <a:rPr lang="en-US" sz="2800" b="1">
                <a:effectLst>
                  <a:outerShdw blurRad="38100" dist="38100" dir="2700000" algn="tl">
                    <a:srgbClr val="C0C0C0"/>
                  </a:outerShdw>
                </a:effectLst>
              </a:rPr>
              <a:t>(Dolgoprudnyi–Moscow, </a:t>
            </a:r>
          </a:p>
          <a:p>
            <a:pPr algn="ctr">
              <a:defRPr/>
            </a:pPr>
            <a:r>
              <a:rPr lang="en-US" sz="2800" b="1">
                <a:effectLst>
                  <a:outerShdw blurRad="38100" dist="38100" dir="2700000" algn="tl">
                    <a:srgbClr val="C0C0C0"/>
                  </a:outerShdw>
                </a:effectLst>
              </a:rPr>
              <a:t>1970)</a:t>
            </a:r>
            <a:endParaRPr lang="ru-RU" sz="2800" b="1">
              <a:effectLst>
                <a:outerShdw blurRad="38100" dist="38100" dir="2700000" algn="tl">
                  <a:srgbClr val="C0C0C0"/>
                </a:outerShdw>
              </a:effectLst>
            </a:endParaRPr>
          </a:p>
        </p:txBody>
      </p:sp>
      <p:sp>
        <p:nvSpPr>
          <p:cNvPr id="18435" name="Rectangle 3"/>
          <p:cNvSpPr>
            <a:spLocks/>
          </p:cNvSpPr>
          <p:nvPr/>
        </p:nvSpPr>
        <p:spPr bwMode="auto">
          <a:xfrm>
            <a:off x="287338" y="4924425"/>
            <a:ext cx="8437562" cy="1802052"/>
          </a:xfrm>
          <a:prstGeom prst="rect">
            <a:avLst/>
          </a:prstGeom>
          <a:noFill/>
          <a:ln w="9525">
            <a:noFill/>
            <a:miter lim="800000"/>
            <a:headEnd/>
            <a:tailEnd/>
          </a:ln>
        </p:spPr>
        <p:txBody>
          <a:bodyPr/>
          <a:lstStyle/>
          <a:p>
            <a:pPr marL="228600" indent="-228600" algn="just">
              <a:lnSpc>
                <a:spcPct val="90000"/>
              </a:lnSpc>
              <a:spcBef>
                <a:spcPts val="1000"/>
              </a:spcBef>
              <a:buFont typeface="Arial" charset="0"/>
              <a:buChar char="•"/>
              <a:defRPr/>
            </a:pPr>
            <a:r>
              <a:rPr lang="ru-RU" sz="2400" b="1" dirty="0" err="1">
                <a:effectLst>
                  <a:outerShdw blurRad="38100" dist="38100" dir="2700000" algn="tl">
                    <a:srgbClr val="C0C0C0"/>
                  </a:outerShdw>
                </a:effectLst>
              </a:rPr>
              <a:t>Having</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graduated</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from</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Moscow</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Institute</a:t>
            </a:r>
            <a:r>
              <a:rPr lang="ru-RU" sz="2400" b="1" dirty="0">
                <a:effectLst>
                  <a:outerShdw blurRad="38100" dist="38100" dir="2700000" algn="tl">
                    <a:srgbClr val="C0C0C0"/>
                  </a:outerShdw>
                </a:effectLst>
              </a:rPr>
              <a:t> </a:t>
            </a:r>
            <a:r>
              <a:rPr lang="en-US" sz="2400" b="1" dirty="0">
                <a:effectLst>
                  <a:outerShdw blurRad="38100" dist="38100" dir="2700000" algn="tl">
                    <a:srgbClr val="C0C0C0"/>
                  </a:outerShdw>
                </a:effectLst>
              </a:rPr>
              <a:t>of Physics and Technology</a:t>
            </a:r>
            <a:r>
              <a:rPr lang="ru-RU" sz="2400" b="1" dirty="0">
                <a:effectLst>
                  <a:outerShdw blurRad="38100" dist="38100" dir="2700000" algn="tl">
                    <a:srgbClr val="C0C0C0"/>
                  </a:outerShdw>
                </a:effectLst>
              </a:rPr>
              <a:t>, </a:t>
            </a:r>
            <a:r>
              <a:rPr lang="en-US" sz="2400" b="1" dirty="0">
                <a:effectLst>
                  <a:outerShdw blurRad="38100" dist="38100" dir="2700000" algn="tl">
                    <a:srgbClr val="C0C0C0"/>
                  </a:outerShdw>
                </a:effectLst>
              </a:rPr>
              <a:t>in 1973, </a:t>
            </a:r>
            <a:r>
              <a:rPr lang="en-US" sz="2400" b="1" dirty="0" err="1">
                <a:effectLst>
                  <a:outerShdw blurRad="38100" dist="38100" dir="2700000" algn="tl">
                    <a:srgbClr val="C0C0C0"/>
                  </a:outerShdw>
                </a:effectLst>
              </a:rPr>
              <a:t>Yu.A</a:t>
            </a:r>
            <a:r>
              <a:rPr lang="en-US" sz="2400" b="1" dirty="0">
                <a:effectLst>
                  <a:outerShdw blurRad="38100" dist="38100" dir="2700000" algn="tl">
                    <a:srgbClr val="C0C0C0"/>
                  </a:outerShdw>
                </a:effectLst>
              </a:rPr>
              <a:t>.</a:t>
            </a:r>
            <a:r>
              <a:rPr lang="ru-RU" sz="2400" b="1" dirty="0" err="1">
                <a:effectLst>
                  <a:outerShdw blurRad="38100" dist="38100" dir="2700000" algn="tl">
                    <a:srgbClr val="C0C0C0"/>
                  </a:outerShdw>
                </a:effectLst>
              </a:rPr>
              <a:t>Gordopolov</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began</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his</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research</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work</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at</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the</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Institute</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of</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Chemical</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Physics</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and</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got</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his</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Cand</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Sc</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degree</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in</a:t>
            </a:r>
            <a:r>
              <a:rPr lang="ru-RU" sz="2400" b="1" dirty="0">
                <a:effectLst>
                  <a:outerShdw blurRad="38100" dist="38100" dir="2700000" algn="tl">
                    <a:srgbClr val="C0C0C0"/>
                  </a:outerShdw>
                </a:effectLst>
              </a:rPr>
              <a:t> 1977, </a:t>
            </a:r>
            <a:r>
              <a:rPr lang="ru-RU" sz="2400" b="1" dirty="0" err="1">
                <a:effectLst>
                  <a:outerShdw blurRad="38100" dist="38100" dir="2700000" algn="tl">
                    <a:srgbClr val="C0C0C0"/>
                  </a:outerShdw>
                </a:effectLst>
              </a:rPr>
              <a:t>under</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supervision</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of</a:t>
            </a:r>
            <a:r>
              <a:rPr lang="ru-RU" sz="2400" b="1" dirty="0">
                <a:effectLst>
                  <a:outerShdw blurRad="38100" dist="38100" dir="2700000" algn="tl">
                    <a:srgbClr val="C0C0C0"/>
                  </a:outerShdw>
                </a:effectLst>
              </a:rPr>
              <a:t> </a:t>
            </a:r>
            <a:r>
              <a:rPr lang="ru-RU" sz="2400" b="1" dirty="0" err="1">
                <a:effectLst>
                  <a:outerShdw blurRad="38100" dist="38100" dir="2700000" algn="tl">
                    <a:srgbClr val="C0C0C0"/>
                  </a:outerShdw>
                </a:effectLst>
              </a:rPr>
              <a:t>Prof</a:t>
            </a:r>
            <a:r>
              <a:rPr lang="ru-RU" sz="2400" b="1" dirty="0">
                <a:effectLst>
                  <a:outerShdw blurRad="38100" dist="38100" dir="2700000" algn="tl">
                    <a:srgbClr val="C0C0C0"/>
                  </a:outerShdw>
                </a:effectLst>
              </a:rPr>
              <a:t>. A.N. </a:t>
            </a:r>
            <a:r>
              <a:rPr lang="ru-RU" sz="2400" b="1" dirty="0" err="1">
                <a:effectLst>
                  <a:outerShdw blurRad="38100" dist="38100" dir="2700000" algn="tl">
                    <a:srgbClr val="C0C0C0"/>
                  </a:outerShdw>
                </a:effectLst>
              </a:rPr>
              <a:t>Dremin</a:t>
            </a:r>
            <a:r>
              <a:rPr lang="ru-RU" sz="2400" b="1" dirty="0">
                <a:effectLst>
                  <a:outerShdw blurRad="38100" dist="38100" dir="2700000" algn="tl">
                    <a:srgbClr val="C0C0C0"/>
                  </a:outerShdw>
                </a:effectLst>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Рисунок 1"/>
          <p:cNvPicPr>
            <a:picLocks noChangeAspect="1" noChangeArrowheads="1"/>
          </p:cNvPicPr>
          <p:nvPr/>
        </p:nvPicPr>
        <p:blipFill>
          <a:blip r:embed="rId2" cstate="print"/>
          <a:srcRect/>
          <a:stretch>
            <a:fillRect/>
          </a:stretch>
        </p:blipFill>
        <p:spPr bwMode="auto">
          <a:xfrm>
            <a:off x="119063" y="93663"/>
            <a:ext cx="4708525" cy="3875087"/>
          </a:xfrm>
          <a:prstGeom prst="rect">
            <a:avLst/>
          </a:prstGeom>
          <a:noFill/>
          <a:ln w="9525">
            <a:noFill/>
            <a:miter lim="800000"/>
            <a:headEnd/>
            <a:tailEnd/>
          </a:ln>
        </p:spPr>
      </p:pic>
      <p:sp>
        <p:nvSpPr>
          <p:cNvPr id="19458" name="Прямоугольник 2"/>
          <p:cNvSpPr>
            <a:spLocks noChangeArrowheads="1"/>
          </p:cNvSpPr>
          <p:nvPr/>
        </p:nvSpPr>
        <p:spPr bwMode="auto">
          <a:xfrm>
            <a:off x="4921250" y="1355725"/>
            <a:ext cx="4151313" cy="1373188"/>
          </a:xfrm>
          <a:prstGeom prst="rect">
            <a:avLst/>
          </a:prstGeom>
          <a:noFill/>
          <a:ln w="9525">
            <a:noFill/>
            <a:miter lim="800000"/>
            <a:headEnd/>
            <a:tailEnd/>
          </a:ln>
        </p:spPr>
        <p:txBody>
          <a:bodyPr>
            <a:spAutoFit/>
          </a:bodyPr>
          <a:lstStyle/>
          <a:p>
            <a:pPr>
              <a:defRPr/>
            </a:pPr>
            <a:r>
              <a:rPr lang="en-US" sz="2800" b="1">
                <a:effectLst>
                  <a:outerShdw blurRad="38100" dist="38100" dir="2700000" algn="tl">
                    <a:srgbClr val="C0C0C0"/>
                  </a:outerShdw>
                </a:effectLst>
              </a:rPr>
              <a:t>Institute of </a:t>
            </a:r>
          </a:p>
          <a:p>
            <a:pPr>
              <a:defRPr/>
            </a:pPr>
            <a:r>
              <a:rPr lang="en-US" sz="2800" b="1">
                <a:effectLst>
                  <a:outerShdw blurRad="38100" dist="38100" dir="2700000" algn="tl">
                    <a:srgbClr val="C0C0C0"/>
                  </a:outerShdw>
                </a:effectLst>
              </a:rPr>
              <a:t>Chemical Physics </a:t>
            </a:r>
          </a:p>
          <a:p>
            <a:pPr>
              <a:defRPr/>
            </a:pPr>
            <a:r>
              <a:rPr lang="en-US" sz="2800" b="1">
                <a:effectLst>
                  <a:outerShdw blurRad="38100" dist="38100" dir="2700000" algn="tl">
                    <a:srgbClr val="C0C0C0"/>
                  </a:outerShdw>
                </a:effectLst>
              </a:rPr>
              <a:t>(Chernogolovka, 1978)</a:t>
            </a:r>
            <a:endParaRPr lang="ru-RU" sz="2800" b="1">
              <a:effectLst>
                <a:outerShdw blurRad="38100" dist="38100" dir="2700000" algn="tl">
                  <a:srgbClr val="C0C0C0"/>
                </a:outerShdw>
              </a:effectLst>
            </a:endParaRPr>
          </a:p>
        </p:txBody>
      </p:sp>
      <p:sp>
        <p:nvSpPr>
          <p:cNvPr id="19459" name="Rectangle 3"/>
          <p:cNvSpPr>
            <a:spLocks/>
          </p:cNvSpPr>
          <p:nvPr/>
        </p:nvSpPr>
        <p:spPr bwMode="auto">
          <a:xfrm>
            <a:off x="204788" y="4191000"/>
            <a:ext cx="8604250" cy="2012950"/>
          </a:xfrm>
          <a:prstGeom prst="rect">
            <a:avLst/>
          </a:prstGeom>
          <a:noFill/>
          <a:ln w="9525">
            <a:noFill/>
            <a:miter lim="800000"/>
            <a:headEnd/>
            <a:tailEnd/>
          </a:ln>
        </p:spPr>
        <p:txBody>
          <a:bodyPr/>
          <a:lstStyle/>
          <a:p>
            <a:pPr marL="228600" indent="-228600" algn="just">
              <a:lnSpc>
                <a:spcPct val="90000"/>
              </a:lnSpc>
              <a:spcBef>
                <a:spcPts val="1000"/>
              </a:spcBef>
              <a:buFont typeface="Arial" charset="0"/>
              <a:buChar char="•"/>
              <a:defRPr/>
            </a:pPr>
            <a:r>
              <a:rPr lang="ru-RU" sz="2400" b="1">
                <a:effectLst>
                  <a:outerShdw blurRad="38100" dist="38100" dir="2700000" algn="tl">
                    <a:srgbClr val="C0C0C0"/>
                  </a:outerShdw>
                </a:effectLst>
              </a:rPr>
              <a:t>His interests </a:t>
            </a:r>
            <a:r>
              <a:rPr lang="en-US" sz="2400" b="1">
                <a:effectLst>
                  <a:outerShdw blurRad="38100" dist="38100" dir="2700000" algn="tl">
                    <a:srgbClr val="C0C0C0"/>
                  </a:outerShdw>
                </a:effectLst>
              </a:rPr>
              <a:t>covered</a:t>
            </a:r>
            <a:r>
              <a:rPr lang="ru-RU" sz="2400" b="1">
                <a:effectLst>
                  <a:outerShdw blurRad="38100" dist="38100" dir="2700000" algn="tl">
                    <a:srgbClr val="C0C0C0"/>
                  </a:outerShdw>
                </a:effectLst>
              </a:rPr>
              <a:t> the behavior of metals in conditions of shock loading and high-speed impact. </a:t>
            </a:r>
            <a:endParaRPr lang="en-US" sz="2400" b="1">
              <a:effectLst>
                <a:outerShdw blurRad="38100" dist="38100" dir="2700000" algn="tl">
                  <a:srgbClr val="C0C0C0"/>
                </a:outerShdw>
              </a:effectLst>
            </a:endParaRPr>
          </a:p>
          <a:p>
            <a:pPr marL="228600" indent="-228600" algn="just">
              <a:lnSpc>
                <a:spcPct val="90000"/>
              </a:lnSpc>
              <a:spcBef>
                <a:spcPts val="1000"/>
              </a:spcBef>
              <a:buFont typeface="Arial" charset="0"/>
              <a:buChar char="•"/>
              <a:defRPr/>
            </a:pPr>
            <a:r>
              <a:rPr lang="ru-RU" sz="2400" b="1">
                <a:effectLst>
                  <a:outerShdw blurRad="38100" dist="38100" dir="2700000" algn="tl">
                    <a:srgbClr val="C0C0C0"/>
                  </a:outerShdw>
                </a:effectLst>
              </a:rPr>
              <a:t>In the 80s, </a:t>
            </a:r>
            <a:r>
              <a:rPr lang="en-US" sz="2400" b="1">
                <a:effectLst>
                  <a:outerShdw blurRad="38100" dist="38100" dir="2700000" algn="tl">
                    <a:srgbClr val="C0C0C0"/>
                  </a:outerShdw>
                </a:effectLst>
              </a:rPr>
              <a:t>Gordopolov </a:t>
            </a:r>
            <a:r>
              <a:rPr lang="ru-RU" sz="2400" b="1">
                <a:effectLst>
                  <a:outerShdw blurRad="38100" dist="38100" dir="2700000" algn="tl">
                    <a:srgbClr val="C0C0C0"/>
                  </a:outerShdw>
                </a:effectLst>
              </a:rPr>
              <a:t>initiated his studies on the influence of shock loading on SHS reactions and on the possibility of solid state detonation.</a:t>
            </a:r>
            <a:endParaRPr lang="en-US" sz="2400" b="1">
              <a:effectLst>
                <a:outerShdw blurRad="38100" dist="38100" dir="2700000" algn="tl">
                  <a:srgbClr val="C0C0C0"/>
                </a:outerShdw>
              </a:effectLst>
            </a:endParaRPr>
          </a:p>
          <a:p>
            <a:pPr marL="228600" indent="-228600" algn="just">
              <a:lnSpc>
                <a:spcPct val="90000"/>
              </a:lnSpc>
              <a:spcBef>
                <a:spcPts val="1000"/>
              </a:spcBef>
              <a:buFont typeface="Arial" charset="0"/>
              <a:buChar char="•"/>
              <a:defRPr/>
            </a:pPr>
            <a:r>
              <a:rPr lang="ru-RU" sz="2400" b="1">
                <a:effectLst>
                  <a:outerShdw blurRad="38100" dist="38100" dir="2700000" algn="tl">
                    <a:srgbClr val="C0C0C0"/>
                  </a:outerShdw>
                </a:effectLst>
              </a:rPr>
              <a:t> Gordopolov has got his D.Sc. degree in 1991 and the academic title of professor in 1994.</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blip>
          <a:stretch>
            <a:fillRect/>
          </a:stretch>
        </p:blipFill>
        <p:spPr>
          <a:xfrm>
            <a:off x="1634023" y="540914"/>
            <a:ext cx="6002769" cy="4919729"/>
          </a:xfrm>
          <a:prstGeom prst="rect">
            <a:avLst/>
          </a:prstGeom>
          <a:ln>
            <a:noFill/>
          </a:ln>
          <a:effectLst>
            <a:softEdge rad="112500"/>
          </a:effectLst>
        </p:spPr>
      </p:pic>
      <p:sp>
        <p:nvSpPr>
          <p:cNvPr id="20482" name="Прямоугольник 2"/>
          <p:cNvSpPr>
            <a:spLocks noChangeArrowheads="1"/>
          </p:cNvSpPr>
          <p:nvPr/>
        </p:nvSpPr>
        <p:spPr bwMode="auto">
          <a:xfrm>
            <a:off x="1009650" y="5678488"/>
            <a:ext cx="7083425" cy="1066800"/>
          </a:xfrm>
          <a:prstGeom prst="rect">
            <a:avLst/>
          </a:prstGeom>
          <a:noFill/>
          <a:ln w="9525">
            <a:noFill/>
            <a:miter lim="800000"/>
            <a:headEnd/>
            <a:tailEnd/>
          </a:ln>
        </p:spPr>
        <p:txBody>
          <a:bodyPr>
            <a:spAutoFit/>
          </a:bodyPr>
          <a:lstStyle/>
          <a:p>
            <a:pPr algn="ctr">
              <a:defRPr/>
            </a:pPr>
            <a:r>
              <a:rPr lang="en-US" sz="3200" b="1">
                <a:effectLst>
                  <a:outerShdw blurRad="38100" dist="38100" dir="2700000" algn="tl">
                    <a:srgbClr val="C0C0C0"/>
                  </a:outerShdw>
                </a:effectLst>
              </a:rPr>
              <a:t>With academician A.G. Merzhanov</a:t>
            </a:r>
          </a:p>
          <a:p>
            <a:pPr algn="ctr">
              <a:defRPr/>
            </a:pPr>
            <a:r>
              <a:rPr lang="en-US" sz="3200" b="1">
                <a:effectLst>
                  <a:outerShdw blurRad="38100" dist="38100" dir="2700000" algn="tl">
                    <a:srgbClr val="C0C0C0"/>
                  </a:outerShdw>
                </a:effectLst>
              </a:rPr>
              <a:t>(Chernogolovka, 1996)</a:t>
            </a:r>
            <a:endParaRPr lang="ru-RU" sz="32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Рисунок 1"/>
          <p:cNvPicPr>
            <a:picLocks noChangeAspect="1" noChangeArrowheads="1"/>
          </p:cNvPicPr>
          <p:nvPr/>
        </p:nvPicPr>
        <p:blipFill>
          <a:blip r:embed="rId2" cstate="print">
            <a:lum bright="-16000"/>
          </a:blip>
          <a:srcRect/>
          <a:stretch>
            <a:fillRect/>
          </a:stretch>
        </p:blipFill>
        <p:spPr bwMode="auto">
          <a:xfrm>
            <a:off x="79375" y="225425"/>
            <a:ext cx="4816475" cy="3240088"/>
          </a:xfrm>
          <a:prstGeom prst="rect">
            <a:avLst/>
          </a:prstGeom>
          <a:noFill/>
          <a:ln w="9525">
            <a:noFill/>
            <a:miter lim="800000"/>
            <a:headEnd/>
            <a:tailEnd/>
          </a:ln>
        </p:spPr>
      </p:pic>
      <p:sp>
        <p:nvSpPr>
          <p:cNvPr id="21506" name="Text Box 3"/>
          <p:cNvSpPr txBox="1">
            <a:spLocks noChangeArrowheads="1"/>
          </p:cNvSpPr>
          <p:nvPr/>
        </p:nvSpPr>
        <p:spPr bwMode="auto">
          <a:xfrm>
            <a:off x="4975225" y="1023938"/>
            <a:ext cx="4179888" cy="1800225"/>
          </a:xfrm>
          <a:prstGeom prst="rect">
            <a:avLst/>
          </a:prstGeom>
          <a:noFill/>
          <a:ln w="9525">
            <a:noFill/>
            <a:miter lim="800000"/>
            <a:headEnd/>
            <a:tailEnd/>
          </a:ln>
        </p:spPr>
        <p:txBody>
          <a:bodyPr wrap="none">
            <a:spAutoFit/>
          </a:bodyPr>
          <a:lstStyle/>
          <a:p>
            <a:pPr>
              <a:defRPr/>
            </a:pPr>
            <a:r>
              <a:rPr lang="en-US" sz="2800" b="1">
                <a:effectLst>
                  <a:outerShdw blurRad="38100" dist="38100" dir="2700000" algn="tl">
                    <a:srgbClr val="C0C0C0"/>
                  </a:outerShdw>
                </a:effectLst>
              </a:rPr>
              <a:t>The followers: </a:t>
            </a:r>
          </a:p>
          <a:p>
            <a:pPr>
              <a:defRPr/>
            </a:pPr>
            <a:r>
              <a:rPr lang="en-US" sz="2800" b="1">
                <a:effectLst>
                  <a:outerShdw blurRad="38100" dist="38100" dir="2700000" algn="tl">
                    <a:srgbClr val="C0C0C0"/>
                  </a:outerShdw>
                </a:effectLst>
              </a:rPr>
              <a:t>The members of the lab</a:t>
            </a:r>
          </a:p>
          <a:p>
            <a:pPr>
              <a:defRPr/>
            </a:pPr>
            <a:r>
              <a:rPr lang="en-US" sz="2800" b="1">
                <a:effectLst>
                  <a:outerShdw blurRad="38100" dist="38100" dir="2700000" algn="tl">
                    <a:srgbClr val="C0C0C0"/>
                  </a:outerShdw>
                </a:effectLst>
              </a:rPr>
              <a:t>Zotov, Molokov, </a:t>
            </a:r>
          </a:p>
          <a:p>
            <a:pPr>
              <a:defRPr/>
            </a:pPr>
            <a:r>
              <a:rPr lang="en-US" sz="2800" b="1">
                <a:effectLst>
                  <a:outerShdw blurRad="38100" dist="38100" dir="2700000" algn="tl">
                    <a:srgbClr val="C0C0C0"/>
                  </a:outerShdw>
                </a:effectLst>
              </a:rPr>
              <a:t>Fedorov, Shikhverdiev.</a:t>
            </a:r>
            <a:endParaRPr lang="ru-RU" sz="2800" b="1">
              <a:effectLst>
                <a:outerShdw blurRad="38100" dist="38100" dir="2700000" algn="tl">
                  <a:srgbClr val="C0C0C0"/>
                </a:outerShdw>
              </a:effectLst>
            </a:endParaRPr>
          </a:p>
        </p:txBody>
      </p:sp>
      <p:sp>
        <p:nvSpPr>
          <p:cNvPr id="21507" name="Rectangle 4"/>
          <p:cNvSpPr>
            <a:spLocks noChangeArrowheads="1"/>
          </p:cNvSpPr>
          <p:nvPr/>
        </p:nvSpPr>
        <p:spPr bwMode="auto">
          <a:xfrm>
            <a:off x="388938" y="4330700"/>
            <a:ext cx="8275637" cy="1917700"/>
          </a:xfrm>
          <a:prstGeom prst="rect">
            <a:avLst/>
          </a:prstGeom>
          <a:noFill/>
          <a:ln w="9525">
            <a:noFill/>
            <a:miter lim="800000"/>
            <a:headEnd/>
            <a:tailEnd/>
          </a:ln>
        </p:spPr>
        <p:txBody>
          <a:bodyPr anchor="ctr">
            <a:spAutoFit/>
          </a:bodyPr>
          <a:lstStyle/>
          <a:p>
            <a:pPr algn="just">
              <a:buFontTx/>
              <a:buChar char="•"/>
              <a:defRPr/>
            </a:pPr>
            <a:r>
              <a:rPr lang="en-US" sz="2400" b="1">
                <a:effectLst>
                  <a:outerShdw blurRad="38100" dist="38100" dir="2700000" algn="tl">
                    <a:srgbClr val="C0C0C0"/>
                  </a:outerShdw>
                </a:effectLst>
              </a:rPr>
              <a:t>He was the first who gave theoretical explanation for formation of the wavy structure at the interface upon high-speed impact of two metal surfaces. </a:t>
            </a:r>
            <a:endParaRPr lang="ru-RU" sz="2400" b="1">
              <a:effectLst>
                <a:outerShdw blurRad="38100" dist="38100" dir="2700000" algn="tl">
                  <a:srgbClr val="C0C0C0"/>
                </a:outerShdw>
              </a:effectLst>
            </a:endParaRPr>
          </a:p>
          <a:p>
            <a:pPr algn="just">
              <a:buFontTx/>
              <a:buChar char="•"/>
              <a:defRPr/>
            </a:pPr>
            <a:r>
              <a:rPr lang="en-US" sz="2400" b="1">
                <a:effectLst>
                  <a:outerShdw blurRad="38100" dist="38100" dir="2700000" algn="tl">
                    <a:srgbClr val="C0C0C0"/>
                  </a:outerShdw>
                </a:effectLst>
              </a:rPr>
              <a:t>These results made a theoretical basis for the technology of explosive welding.</a:t>
            </a:r>
            <a:r>
              <a:rPr lang="ru-RU" sz="2400" b="1">
                <a:effectLst>
                  <a:outerShdw blurRad="38100" dist="38100" dir="2700000" algn="tl">
                    <a:srgbClr val="C0C0C0"/>
                  </a:outerShdw>
                </a:effectLst>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blip>
          <a:srcRect b="16724"/>
          <a:stretch/>
        </p:blipFill>
        <p:spPr>
          <a:xfrm>
            <a:off x="340893" y="167425"/>
            <a:ext cx="4696087" cy="3393738"/>
          </a:xfrm>
          <a:prstGeom prst="rect">
            <a:avLst/>
          </a:prstGeom>
          <a:ln>
            <a:noFill/>
          </a:ln>
          <a:effectLst>
            <a:softEdge rad="112500"/>
          </a:effectLst>
        </p:spPr>
      </p:pic>
      <p:sp>
        <p:nvSpPr>
          <p:cNvPr id="22530" name="Прямоугольник 2"/>
          <p:cNvSpPr>
            <a:spLocks noChangeArrowheads="1"/>
          </p:cNvSpPr>
          <p:nvPr/>
        </p:nvSpPr>
        <p:spPr bwMode="auto">
          <a:xfrm>
            <a:off x="4933950" y="604838"/>
            <a:ext cx="3900488" cy="1066800"/>
          </a:xfrm>
          <a:prstGeom prst="rect">
            <a:avLst/>
          </a:prstGeom>
          <a:noFill/>
          <a:ln w="9525">
            <a:noFill/>
            <a:miter lim="800000"/>
            <a:headEnd/>
            <a:tailEnd/>
          </a:ln>
        </p:spPr>
        <p:txBody>
          <a:bodyPr>
            <a:spAutoFit/>
          </a:bodyPr>
          <a:lstStyle/>
          <a:p>
            <a:pPr algn="ctr">
              <a:defRPr/>
            </a:pPr>
            <a:r>
              <a:rPr lang="en-US" sz="3200" b="1">
                <a:effectLst>
                  <a:outerShdw blurRad="38100" dist="38100" dir="2700000" algn="tl">
                    <a:srgbClr val="C0C0C0"/>
                  </a:outerShdw>
                </a:effectLst>
              </a:rPr>
              <a:t>Deputy director  ISMAN</a:t>
            </a:r>
            <a:endParaRPr lang="ru-RU" sz="3200" b="1">
              <a:effectLst>
                <a:outerShdw blurRad="38100" dist="38100" dir="2700000" algn="tl">
                  <a:srgbClr val="C0C0C0"/>
                </a:outerShdw>
              </a:effectLst>
            </a:endParaRPr>
          </a:p>
        </p:txBody>
      </p:sp>
      <p:sp>
        <p:nvSpPr>
          <p:cNvPr id="22531" name="Rectangle 3"/>
          <p:cNvSpPr>
            <a:spLocks/>
          </p:cNvSpPr>
          <p:nvPr/>
        </p:nvSpPr>
        <p:spPr bwMode="auto">
          <a:xfrm>
            <a:off x="457200" y="4114800"/>
            <a:ext cx="8229600" cy="2586038"/>
          </a:xfrm>
          <a:prstGeom prst="rect">
            <a:avLst/>
          </a:prstGeom>
          <a:noFill/>
          <a:ln w="9525">
            <a:noFill/>
            <a:miter lim="800000"/>
            <a:headEnd/>
            <a:tailEnd/>
          </a:ln>
        </p:spPr>
        <p:txBody>
          <a:bodyPr/>
          <a:lstStyle/>
          <a:p>
            <a:pPr marL="228600" indent="-228600" algn="just">
              <a:lnSpc>
                <a:spcPct val="90000"/>
              </a:lnSpc>
              <a:spcBef>
                <a:spcPts val="1000"/>
              </a:spcBef>
              <a:buFont typeface="Arial" charset="0"/>
              <a:buChar char="•"/>
              <a:defRPr/>
            </a:pPr>
            <a:r>
              <a:rPr lang="ru-RU" sz="2400" b="1">
                <a:effectLst>
                  <a:outerShdw blurRad="38100" dist="38100" dir="2700000" algn="tl">
                    <a:srgbClr val="C0C0C0"/>
                  </a:outerShdw>
                </a:effectLst>
              </a:rPr>
              <a:t>Prof. Gordopolov was a dedicated scientist who did much in promoting </a:t>
            </a:r>
            <a:r>
              <a:rPr lang="en-US" sz="2400" b="1">
                <a:effectLst>
                  <a:outerShdw blurRad="38100" dist="38100" dir="2700000" algn="tl">
                    <a:srgbClr val="C0C0C0"/>
                  </a:outerShdw>
                </a:effectLst>
              </a:rPr>
              <a:t>R &amp; D </a:t>
            </a:r>
            <a:r>
              <a:rPr lang="ru-RU" sz="2400" b="1">
                <a:effectLst>
                  <a:outerShdw blurRad="38100" dist="38100" dir="2700000" algn="tl">
                    <a:srgbClr val="C0C0C0"/>
                  </a:outerShdw>
                </a:effectLst>
              </a:rPr>
              <a:t>in the field of explosion-a</a:t>
            </a:r>
            <a:r>
              <a:rPr lang="en-US" sz="2400" b="1">
                <a:effectLst>
                  <a:outerShdw blurRad="38100" dist="38100" dir="2700000" algn="tl">
                    <a:srgbClr val="C0C0C0"/>
                  </a:outerShdw>
                </a:effectLst>
              </a:rPr>
              <a:t>ided</a:t>
            </a:r>
            <a:r>
              <a:rPr lang="ru-RU" sz="2400" b="1">
                <a:effectLst>
                  <a:outerShdw blurRad="38100" dist="38100" dir="2700000" algn="tl">
                    <a:srgbClr val="C0C0C0"/>
                  </a:outerShdw>
                </a:effectLst>
              </a:rPr>
              <a:t> synthesis and modification of materials.</a:t>
            </a:r>
            <a:endParaRPr lang="en-US" sz="2400" b="1">
              <a:effectLst>
                <a:outerShdw blurRad="38100" dist="38100" dir="2700000" algn="tl">
                  <a:srgbClr val="C0C0C0"/>
                </a:outerShdw>
              </a:effectLst>
            </a:endParaRPr>
          </a:p>
          <a:p>
            <a:pPr marL="228600" indent="-228600" algn="just">
              <a:lnSpc>
                <a:spcPct val="90000"/>
              </a:lnSpc>
              <a:spcBef>
                <a:spcPts val="1000"/>
              </a:spcBef>
              <a:buFont typeface="Arial" charset="0"/>
              <a:buChar char="•"/>
              <a:defRPr/>
            </a:pPr>
            <a:r>
              <a:rPr lang="en-US" sz="2400" b="1">
                <a:effectLst>
                  <a:outerShdw blurRad="38100" dist="38100" dir="2700000" algn="tl">
                    <a:srgbClr val="C0C0C0"/>
                  </a:outerShdw>
                </a:effectLst>
              </a:rPr>
              <a:t>He has discovered the shock-induced quenching of shock wave and suggested several methods for synthesis of fine-grained materials with unique properties.</a:t>
            </a:r>
            <a:endParaRPr lang="ru-RU" sz="2400" b="1">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387</TotalTime>
  <Words>411</Words>
  <Application>Microsoft Office PowerPoint</Application>
  <PresentationFormat>On-screen Show (4:3)</PresentationFormat>
  <Paragraphs>54</Paragraphs>
  <Slides>16</Slides>
  <Notes>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Тема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larisa</dc:creator>
  <cp:lastModifiedBy>NOVOTEL</cp:lastModifiedBy>
  <cp:revision>47</cp:revision>
  <cp:lastPrinted>2014-04-29T10:37:19Z</cp:lastPrinted>
  <dcterms:created xsi:type="dcterms:W3CDTF">2014-04-28T10:06:41Z</dcterms:created>
  <dcterms:modified xsi:type="dcterms:W3CDTF">2014-05-26T06:43:42Z</dcterms:modified>
</cp:coreProperties>
</file>